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6" r:id="rId4"/>
  </p:sldMasterIdLst>
  <p:notesMasterIdLst>
    <p:notesMasterId r:id="rId20"/>
  </p:notesMasterIdLst>
  <p:handoutMasterIdLst>
    <p:handoutMasterId r:id="rId21"/>
  </p:handoutMasterIdLst>
  <p:sldIdLst>
    <p:sldId id="348" r:id="rId5"/>
    <p:sldId id="349" r:id="rId6"/>
    <p:sldId id="303" r:id="rId7"/>
    <p:sldId id="338" r:id="rId8"/>
    <p:sldId id="304" r:id="rId9"/>
    <p:sldId id="310" r:id="rId10"/>
    <p:sldId id="339" r:id="rId11"/>
    <p:sldId id="305" r:id="rId12"/>
    <p:sldId id="327" r:id="rId13"/>
    <p:sldId id="340" r:id="rId14"/>
    <p:sldId id="343" r:id="rId15"/>
    <p:sldId id="344" r:id="rId16"/>
    <p:sldId id="345" r:id="rId17"/>
    <p:sldId id="308" r:id="rId18"/>
    <p:sldId id="30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0"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918E69B6-4AE8-B5C9-0532-BAEDC19ADA87}" name="Ryan Kellerman" initials="RK" userId="S::rkellerman@unitedlife.com::a56c17d4-20b6-43d3-acdd-f1ff60e76605" providerId="AD"/>
  <p188:author id="{203534C6-A167-BCA8-FAC8-ADA54B58E597}" name="Erica Davis" initials="ED" userId="S::edavis@unitedlife.com::bc69d74c-149c-4317-aeb4-27b80216c89a" providerId="AD"/>
  <p188:author id="{1BB097FB-8C07-AF63-168A-B426362D00F3}" name="Janet Jacobsen" initials="JJ" userId="S::jjacobsen@unitedlife.com::125bde82-4014-43fe-8ca8-d6e8d61db01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6D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09" autoAdjust="0"/>
    <p:restoredTop sz="75959" autoAdjust="0"/>
  </p:normalViewPr>
  <p:slideViewPr>
    <p:cSldViewPr snapToGrid="0">
      <p:cViewPr varScale="1">
        <p:scale>
          <a:sx n="95" d="100"/>
          <a:sy n="95" d="100"/>
        </p:scale>
        <p:origin x="1552" y="176"/>
      </p:cViewPr>
      <p:guideLst>
        <p:guide orient="horz" pos="3360"/>
        <p:guide pos="3840"/>
      </p:guideLst>
    </p:cSldViewPr>
  </p:slideViewPr>
  <p:notesTextViewPr>
    <p:cViewPr>
      <p:scale>
        <a:sx n="1" d="1"/>
        <a:sy n="1" d="1"/>
      </p:scale>
      <p:origin x="0" y="0"/>
    </p:cViewPr>
  </p:notesTextViewPr>
  <p:notesViewPr>
    <p:cSldViewPr snapToGrid="0">
      <p:cViewPr varScale="1">
        <p:scale>
          <a:sx n="73" d="100"/>
          <a:sy n="73" d="100"/>
        </p:scale>
        <p:origin x="3648" y="5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F6ED8B-CF52-4A64-BACC-61D9C1041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D7022B2-02C5-4E03-99BC-0BA3C57AC49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352A77B-D33C-49B3-A83C-450AA2ED72B3}" type="datetimeFigureOut">
              <a:rPr lang="en-US" smtClean="0"/>
              <a:t>4/7/26</a:t>
            </a:fld>
            <a:endParaRPr lang="en-US"/>
          </a:p>
        </p:txBody>
      </p:sp>
      <p:sp>
        <p:nvSpPr>
          <p:cNvPr id="4" name="Footer Placeholder 3">
            <a:extLst>
              <a:ext uri="{FF2B5EF4-FFF2-40B4-BE49-F238E27FC236}">
                <a16:creationId xmlns:a16="http://schemas.microsoft.com/office/drawing/2014/main" id="{BC3FEE8C-8D38-4F2A-950E-071C6823E27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C567A6D-959B-4552-AB8D-4CCA819CAA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BF9A36D-7FAC-478F-9944-F324014F6FD1}" type="slidenum">
              <a:rPr lang="en-US" smtClean="0"/>
              <a:t>‹#›</a:t>
            </a:fld>
            <a:endParaRPr lang="en-US"/>
          </a:p>
        </p:txBody>
      </p:sp>
    </p:spTree>
    <p:extLst>
      <p:ext uri="{BB962C8B-B14F-4D97-AF65-F5344CB8AC3E}">
        <p14:creationId xmlns:p14="http://schemas.microsoft.com/office/powerpoint/2010/main" val="13424676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8D8F9A-F5CB-4EF8-A859-ED5E107B9763}" type="datetimeFigureOut">
              <a:rPr lang="en-US" smtClean="0"/>
              <a:t>4/7/26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B9A9E5-4F7F-4A7D-9DE1-899232329269}" type="slidenum">
              <a:rPr lang="en-US" smtClean="0"/>
              <a:t>‹#›</a:t>
            </a:fld>
            <a:endParaRPr lang="en-US"/>
          </a:p>
        </p:txBody>
      </p:sp>
    </p:spTree>
    <p:extLst>
      <p:ext uri="{BB962C8B-B14F-4D97-AF65-F5344CB8AC3E}">
        <p14:creationId xmlns:p14="http://schemas.microsoft.com/office/powerpoint/2010/main" val="1387783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33D83-30EE-445E-0337-B17EBD1379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EEF650-BE9D-43D9-971E-445A7A3BD8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C0C1CB-3245-910E-F07A-4A583A910C14}"/>
              </a:ext>
            </a:extLst>
          </p:cNvPr>
          <p:cNvSpPr>
            <a:spLocks noGrp="1"/>
          </p:cNvSpPr>
          <p:nvPr>
            <p:ph type="body" idx="1"/>
          </p:nvPr>
        </p:nvSpPr>
        <p:spPr/>
        <p:txBody>
          <a:bodyPr/>
          <a:lstStyle/>
          <a:p>
            <a:pPr>
              <a:defRPr/>
            </a:pPr>
            <a:r>
              <a:rPr lang="en-US" dirty="0"/>
              <a:t>Thank you for joining today. We’re going to walk through some of the key considerations people may want to keep in mind when they receive an inheritance. This isn’t about forecasting your situation or offering specific advice; instead, it’s about helping you understand some common areas where people often have questions, and where clarity can make a difficult moment feel a bit more manageable.</a:t>
            </a:r>
          </a:p>
          <a:p>
            <a:endParaRPr lang="en-US" dirty="0"/>
          </a:p>
        </p:txBody>
      </p:sp>
      <p:sp>
        <p:nvSpPr>
          <p:cNvPr id="4" name="Slide Number Placeholder 3">
            <a:extLst>
              <a:ext uri="{FF2B5EF4-FFF2-40B4-BE49-F238E27FC236}">
                <a16:creationId xmlns:a16="http://schemas.microsoft.com/office/drawing/2014/main" id="{B5FC3E74-F7B5-7213-7C82-90E9CAD5C96A}"/>
              </a:ext>
            </a:extLst>
          </p:cNvPr>
          <p:cNvSpPr>
            <a:spLocks noGrp="1"/>
          </p:cNvSpPr>
          <p:nvPr>
            <p:ph type="sldNum" sz="quarter" idx="5"/>
          </p:nvPr>
        </p:nvSpPr>
        <p:spPr/>
        <p:txBody>
          <a:bodyPr/>
          <a:lstStyle/>
          <a:p>
            <a:fld id="{D4B9A9E5-4F7F-4A7D-9DE1-899232329269}" type="slidenum">
              <a:rPr lang="en-US" smtClean="0"/>
              <a:t>1</a:t>
            </a:fld>
            <a:endParaRPr lang="en-US"/>
          </a:p>
        </p:txBody>
      </p:sp>
    </p:spTree>
    <p:extLst>
      <p:ext uri="{BB962C8B-B14F-4D97-AF65-F5344CB8AC3E}">
        <p14:creationId xmlns:p14="http://schemas.microsoft.com/office/powerpoint/2010/main" val="1458644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a:t>
            </a:fld>
            <a:endParaRPr lang="en-US"/>
          </a:p>
        </p:txBody>
      </p:sp>
    </p:spTree>
    <p:extLst>
      <p:ext uri="{BB962C8B-B14F-4D97-AF65-F5344CB8AC3E}">
        <p14:creationId xmlns:p14="http://schemas.microsoft.com/office/powerpoint/2010/main" val="1849836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 the agenda today we have the great wealth transfer, common inheritance pitfalls and next steps with a financial professional.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3</a:t>
            </a:fld>
            <a:endParaRPr lang="en-US"/>
          </a:p>
        </p:txBody>
      </p:sp>
    </p:spTree>
    <p:extLst>
      <p:ext uri="{BB962C8B-B14F-4D97-AF65-F5344CB8AC3E}">
        <p14:creationId xmlns:p14="http://schemas.microsoft.com/office/powerpoint/2010/main" val="133880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C8C98-347E-115B-8F8C-FCEB1C7780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CFD97A-1C4C-18C0-3BEE-3DB2A5DCA4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C9863C-A1F1-5054-429A-B2463F8D04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83E4DA-E115-8691-DC58-569A21C8F4FF}"/>
              </a:ext>
            </a:extLst>
          </p:cNvPr>
          <p:cNvSpPr>
            <a:spLocks noGrp="1"/>
          </p:cNvSpPr>
          <p:nvPr>
            <p:ph type="sldNum" sz="quarter" idx="5"/>
          </p:nvPr>
        </p:nvSpPr>
        <p:spPr/>
        <p:txBody>
          <a:bodyPr/>
          <a:lstStyle/>
          <a:p>
            <a:fld id="{D4B9A9E5-4F7F-4A7D-9DE1-899232329269}" type="slidenum">
              <a:rPr lang="en-US" smtClean="0"/>
              <a:t>4</a:t>
            </a:fld>
            <a:endParaRPr lang="en-US"/>
          </a:p>
        </p:txBody>
      </p:sp>
    </p:spTree>
    <p:extLst>
      <p:ext uri="{BB962C8B-B14F-4D97-AF65-F5344CB8AC3E}">
        <p14:creationId xmlns:p14="http://schemas.microsoft.com/office/powerpoint/2010/main" val="12614235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Over the next several years, a significant amount of wealth is expected to move from older generations to younger ones. For many people, this may be the first time they’ve had to manage inherited assets or make decisions about money at this scale. When something is unfamiliar, it’s normal to feel unsure about where to begin. Today we’ll walk through themes that commonly arise during this transition.</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5</a:t>
            </a:fld>
            <a:endParaRPr lang="en-US"/>
          </a:p>
        </p:txBody>
      </p:sp>
    </p:spTree>
    <p:extLst>
      <p:ext uri="{BB962C8B-B14F-4D97-AF65-F5344CB8AC3E}">
        <p14:creationId xmlns:p14="http://schemas.microsoft.com/office/powerpoint/2010/main" val="2272490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Inheritance rarely happens during calm or predictable times. It usually coincides with loss, grief, and major life changes. That emotional weight can make even simple decisions feel complicated. A lot of people worry about getting something wrong or missing an important detail, and that’s completely normal.</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6</a:t>
            </a:fld>
            <a:endParaRPr lang="en-US"/>
          </a:p>
        </p:txBody>
      </p:sp>
    </p:spTree>
    <p:extLst>
      <p:ext uri="{BB962C8B-B14F-4D97-AF65-F5344CB8AC3E}">
        <p14:creationId xmlns:p14="http://schemas.microsoft.com/office/powerpoint/2010/main" val="38010377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9463C-AA9A-822B-7F37-31245D2DC0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C7814F-9EA0-6061-C887-A8ABC6B898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8B2B91-BD29-CAFB-6454-0FCA88BBC57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Let’s discuss some of the common pitfalls that can occur when you receive an inheritance or windfall.</a:t>
            </a:r>
          </a:p>
        </p:txBody>
      </p:sp>
      <p:sp>
        <p:nvSpPr>
          <p:cNvPr id="4" name="Slide Number Placeholder 3">
            <a:extLst>
              <a:ext uri="{FF2B5EF4-FFF2-40B4-BE49-F238E27FC236}">
                <a16:creationId xmlns:a16="http://schemas.microsoft.com/office/drawing/2014/main" id="{AAD77F52-1692-6434-A952-AC94D1C1562C}"/>
              </a:ext>
            </a:extLst>
          </p:cNvPr>
          <p:cNvSpPr>
            <a:spLocks noGrp="1"/>
          </p:cNvSpPr>
          <p:nvPr>
            <p:ph type="sldNum" sz="quarter" idx="5"/>
          </p:nvPr>
        </p:nvSpPr>
        <p:spPr/>
        <p:txBody>
          <a:bodyPr/>
          <a:lstStyle/>
          <a:p>
            <a:fld id="{D4B9A9E5-4F7F-4A7D-9DE1-899232329269}" type="slidenum">
              <a:rPr lang="en-US" smtClean="0"/>
              <a:t>7</a:t>
            </a:fld>
            <a:endParaRPr lang="en-US"/>
          </a:p>
        </p:txBody>
      </p:sp>
    </p:spTree>
    <p:extLst>
      <p:ext uri="{BB962C8B-B14F-4D97-AF65-F5344CB8AC3E}">
        <p14:creationId xmlns:p14="http://schemas.microsoft.com/office/powerpoint/2010/main" val="3516368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first reactions people experience is a sense of urgency — the feeling that decisions need to be made quickly. That might mean selling property, distributing items, or moving money before fully understanding the implications. Simply slowing down can make the process clearer and help avoid choices that may be hard to reverse later.</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8</a:t>
            </a:fld>
            <a:endParaRPr lang="en-US"/>
          </a:p>
        </p:txBody>
      </p:sp>
    </p:spTree>
    <p:extLst>
      <p:ext uri="{BB962C8B-B14F-4D97-AF65-F5344CB8AC3E}">
        <p14:creationId xmlns:p14="http://schemas.microsoft.com/office/powerpoint/2010/main" val="4266572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19BD5-E390-8103-E68B-6A9A665CF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147900-6D58-8AFC-76D7-CDC311E551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EA4C56-62CD-1C02-2C8D-4571C50DEDB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Taxes are another area that often creates confusion. Different types of inherited assets are taxed in different ways. Some may have obligations right away, while others only create tax events when they’re sold. Some have special treatment depending on how they’re managed. Understanding the rules before acting may help you avoid unexpected outcomes.</a:t>
            </a:r>
          </a:p>
          <a:p>
            <a:endParaRPr lang="en-US" dirty="0"/>
          </a:p>
        </p:txBody>
      </p:sp>
      <p:sp>
        <p:nvSpPr>
          <p:cNvPr id="4" name="Slide Number Placeholder 3">
            <a:extLst>
              <a:ext uri="{FF2B5EF4-FFF2-40B4-BE49-F238E27FC236}">
                <a16:creationId xmlns:a16="http://schemas.microsoft.com/office/drawing/2014/main" id="{5594C302-C192-EA8B-2FB0-1AD7077A2A64}"/>
              </a:ext>
            </a:extLst>
          </p:cNvPr>
          <p:cNvSpPr>
            <a:spLocks noGrp="1"/>
          </p:cNvSpPr>
          <p:nvPr>
            <p:ph type="sldNum" sz="quarter" idx="5"/>
          </p:nvPr>
        </p:nvSpPr>
        <p:spPr/>
        <p:txBody>
          <a:bodyPr/>
          <a:lstStyle/>
          <a:p>
            <a:fld id="{D4B9A9E5-4F7F-4A7D-9DE1-899232329269}" type="slidenum">
              <a:rPr lang="en-US" smtClean="0"/>
              <a:t>9</a:t>
            </a:fld>
            <a:endParaRPr lang="en-US"/>
          </a:p>
        </p:txBody>
      </p:sp>
    </p:spTree>
    <p:extLst>
      <p:ext uri="{BB962C8B-B14F-4D97-AF65-F5344CB8AC3E}">
        <p14:creationId xmlns:p14="http://schemas.microsoft.com/office/powerpoint/2010/main" val="1175291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DBD7A9-E548-4B11-93BD-0754D79904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346C6-A91F-18E7-ECAF-4F72834EF3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407498-942B-0B7D-967E-83E88BBB6E25}"/>
              </a:ext>
            </a:extLst>
          </p:cNvPr>
          <p:cNvSpPr>
            <a:spLocks noGrp="1"/>
          </p:cNvSpPr>
          <p:nvPr>
            <p:ph type="body" idx="1"/>
          </p:nvPr>
        </p:nvSpPr>
        <p:spPr/>
        <p:txBody>
          <a:bodyPr/>
          <a:lstStyle/>
          <a:p>
            <a:r>
              <a:rPr lang="en-US" dirty="0"/>
              <a:t>Inheritance can also cause emotional or logistical challenges to surface. Even supportive families sometimes face questions about what a loved one intended or how to interpret documents. These moments can be sensitive. Calm communication, and occasionally involving an objective third party, can help keep conversations productive.</a:t>
            </a:r>
          </a:p>
          <a:p>
            <a:endParaRPr lang="en-US" dirty="0"/>
          </a:p>
        </p:txBody>
      </p:sp>
      <p:sp>
        <p:nvSpPr>
          <p:cNvPr id="4" name="Slide Number Placeholder 3">
            <a:extLst>
              <a:ext uri="{FF2B5EF4-FFF2-40B4-BE49-F238E27FC236}">
                <a16:creationId xmlns:a16="http://schemas.microsoft.com/office/drawing/2014/main" id="{29B1C63A-602F-C198-AD52-0678B12D3219}"/>
              </a:ext>
            </a:extLst>
          </p:cNvPr>
          <p:cNvSpPr>
            <a:spLocks noGrp="1"/>
          </p:cNvSpPr>
          <p:nvPr>
            <p:ph type="sldNum" sz="quarter" idx="5"/>
          </p:nvPr>
        </p:nvSpPr>
        <p:spPr/>
        <p:txBody>
          <a:bodyPr/>
          <a:lstStyle/>
          <a:p>
            <a:fld id="{D4B9A9E5-4F7F-4A7D-9DE1-899232329269}" type="slidenum">
              <a:rPr lang="en-US" smtClean="0"/>
              <a:t>10</a:t>
            </a:fld>
            <a:endParaRPr lang="en-US"/>
          </a:p>
        </p:txBody>
      </p:sp>
    </p:spTree>
    <p:extLst>
      <p:ext uri="{BB962C8B-B14F-4D97-AF65-F5344CB8AC3E}">
        <p14:creationId xmlns:p14="http://schemas.microsoft.com/office/powerpoint/2010/main" val="3095298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DFF59-352F-E8F8-DC4A-94C2D13B87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1FC66A-5CA0-14E5-3652-2BD78E38F1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E9B2FB-C26B-6D11-917F-0B5F11223344}"/>
              </a:ext>
            </a:extLst>
          </p:cNvPr>
          <p:cNvSpPr>
            <a:spLocks noGrp="1"/>
          </p:cNvSpPr>
          <p:nvPr>
            <p:ph type="body" idx="1"/>
          </p:nvPr>
        </p:nvSpPr>
        <p:spPr/>
        <p:txBody>
          <a:bodyPr/>
          <a:lstStyle/>
          <a:p>
            <a:r>
              <a:rPr lang="en-US" dirty="0"/>
              <a:t>When someone receives a windfall, it’s easy to focus on immediate decisions. But without a long‑term plan, it’s hard to know whether those choices support future goals. Thinking about what matters most and how the inheritance fits into that picture may help decisions feel steadier and more intentional.</a:t>
            </a:r>
          </a:p>
          <a:p>
            <a:endParaRPr lang="en-US" dirty="0"/>
          </a:p>
        </p:txBody>
      </p:sp>
      <p:sp>
        <p:nvSpPr>
          <p:cNvPr id="4" name="Slide Number Placeholder 3">
            <a:extLst>
              <a:ext uri="{FF2B5EF4-FFF2-40B4-BE49-F238E27FC236}">
                <a16:creationId xmlns:a16="http://schemas.microsoft.com/office/drawing/2014/main" id="{568D295C-F138-CAED-818E-F9EBCF871A00}"/>
              </a:ext>
            </a:extLst>
          </p:cNvPr>
          <p:cNvSpPr>
            <a:spLocks noGrp="1"/>
          </p:cNvSpPr>
          <p:nvPr>
            <p:ph type="sldNum" sz="quarter" idx="5"/>
          </p:nvPr>
        </p:nvSpPr>
        <p:spPr/>
        <p:txBody>
          <a:bodyPr/>
          <a:lstStyle/>
          <a:p>
            <a:fld id="{D4B9A9E5-4F7F-4A7D-9DE1-899232329269}" type="slidenum">
              <a:rPr lang="en-US" smtClean="0"/>
              <a:t>11</a:t>
            </a:fld>
            <a:endParaRPr lang="en-US"/>
          </a:p>
        </p:txBody>
      </p:sp>
    </p:spTree>
    <p:extLst>
      <p:ext uri="{BB962C8B-B14F-4D97-AF65-F5344CB8AC3E}">
        <p14:creationId xmlns:p14="http://schemas.microsoft.com/office/powerpoint/2010/main" val="2898571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D7C3B-532E-8531-3F0D-26CC27D224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9E2684-8190-B94E-9BCC-E888B50E8C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BD4763-2C46-FDEE-0515-4ABB2B10AC47}"/>
              </a:ext>
            </a:extLst>
          </p:cNvPr>
          <p:cNvSpPr>
            <a:spLocks noGrp="1"/>
          </p:cNvSpPr>
          <p:nvPr>
            <p:ph type="body" idx="1"/>
          </p:nvPr>
        </p:nvSpPr>
        <p:spPr/>
        <p:txBody>
          <a:bodyPr/>
          <a:lstStyle/>
          <a:p>
            <a:r>
              <a:rPr lang="en-US" dirty="0"/>
              <a:t>Overspending usually doesn’t happen all at once. It starts with small upgrades or extra expenses that seem minor in the moment. Over time, these patterns can have an impact. Making lifestyle changes intentionally may help maintain stability.</a:t>
            </a:r>
          </a:p>
          <a:p>
            <a:endParaRPr lang="en-US" dirty="0"/>
          </a:p>
        </p:txBody>
      </p:sp>
      <p:sp>
        <p:nvSpPr>
          <p:cNvPr id="4" name="Slide Number Placeholder 3">
            <a:extLst>
              <a:ext uri="{FF2B5EF4-FFF2-40B4-BE49-F238E27FC236}">
                <a16:creationId xmlns:a16="http://schemas.microsoft.com/office/drawing/2014/main" id="{4388C759-F739-59FA-8A34-57669DF8869E}"/>
              </a:ext>
            </a:extLst>
          </p:cNvPr>
          <p:cNvSpPr>
            <a:spLocks noGrp="1"/>
          </p:cNvSpPr>
          <p:nvPr>
            <p:ph type="sldNum" sz="quarter" idx="5"/>
          </p:nvPr>
        </p:nvSpPr>
        <p:spPr/>
        <p:txBody>
          <a:bodyPr/>
          <a:lstStyle/>
          <a:p>
            <a:fld id="{D4B9A9E5-4F7F-4A7D-9DE1-899232329269}" type="slidenum">
              <a:rPr lang="en-US" smtClean="0"/>
              <a:t>12</a:t>
            </a:fld>
            <a:endParaRPr lang="en-US"/>
          </a:p>
        </p:txBody>
      </p:sp>
    </p:spTree>
    <p:extLst>
      <p:ext uri="{BB962C8B-B14F-4D97-AF65-F5344CB8AC3E}">
        <p14:creationId xmlns:p14="http://schemas.microsoft.com/office/powerpoint/2010/main" val="41417664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51E82-A0BA-552D-4F42-9055F90C4E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1E8084-4C0A-05B2-8849-1E4C52402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49EE2A-8037-015A-8206-D462C20511D4}"/>
              </a:ext>
            </a:extLst>
          </p:cNvPr>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Here’s a quick real‑world example. </a:t>
            </a:r>
            <a:r>
              <a:rPr lang="en-US" sz="1200" b="0" i="0" kern="1200" dirty="0" err="1">
                <a:solidFill>
                  <a:schemeClr val="tx1"/>
                </a:solidFill>
                <a:effectLst/>
                <a:latin typeface="+mn-lt"/>
                <a:ea typeface="+mn-ea"/>
                <a:cs typeface="+mn-cs"/>
              </a:rPr>
              <a:t>MoneyWise</a:t>
            </a:r>
            <a:r>
              <a:rPr lang="en-US" sz="1200" b="0" i="0" kern="1200" dirty="0">
                <a:solidFill>
                  <a:schemeClr val="tx1"/>
                </a:solidFill>
                <a:effectLst/>
                <a:latin typeface="+mn-lt"/>
                <a:ea typeface="+mn-ea"/>
                <a:cs typeface="+mn-cs"/>
              </a:rPr>
              <a:t> shared a story about a 40‑year‑old who inherited a large amount of money shortly after losing her mother. Even with a significant windfall, she felt unsure about what to do next — which is a very common reaction.</a:t>
            </a:r>
            <a:r>
              <a:rPr lang="en-US" dirty="0"/>
              <a:t> </a:t>
            </a:r>
            <a:r>
              <a:rPr lang="en-US" baseline="30000" dirty="0"/>
              <a:t>3</a:t>
            </a:r>
            <a:r>
              <a:rPr lang="en-US" sz="1200" b="0" i="0" kern="1200" dirty="0">
                <a:solidFill>
                  <a:schemeClr val="tx1"/>
                </a:solidFill>
                <a:effectLst/>
                <a:latin typeface="+mn-lt"/>
                <a:ea typeface="+mn-ea"/>
                <a:cs typeface="+mn-cs"/>
              </a:rPr>
              <a:t> </a:t>
            </a:r>
            <a:br>
              <a:rPr lang="en-US" sz="1200" b="0" i="0" kern="1200" dirty="0">
                <a:solidFill>
                  <a:schemeClr val="tx1"/>
                </a:solidFill>
                <a:effectLst/>
                <a:latin typeface="+mn-lt"/>
                <a:ea typeface="+mn-ea"/>
                <a:cs typeface="+mn-cs"/>
              </a:rPr>
            </a:br>
            <a:endParaRPr lang="en-US" dirty="0">
              <a:ea typeface="+mn-ea"/>
              <a:cs typeface="+mn-cs"/>
            </a:endParaRPr>
          </a:p>
          <a:p>
            <a:pPr fontAlgn="t"/>
            <a:r>
              <a:rPr lang="en-US" sz="1200" b="0" i="0" kern="1200" dirty="0">
                <a:solidFill>
                  <a:schemeClr val="tx1"/>
                </a:solidFill>
                <a:effectLst/>
                <a:latin typeface="+mn-lt"/>
                <a:ea typeface="+mn-ea"/>
                <a:cs typeface="+mn-cs"/>
              </a:rPr>
              <a:t>The story highlights a few simple lessons: pausing before making big decisions can help bring clarity during an emotional time; understanding tax rules like the step‑up in basis can prevent surprises; and being mindful of lifestyle changes can help protect the inheritance long‑term. </a:t>
            </a:r>
            <a:r>
              <a:rPr lang="en-US" baseline="30000" dirty="0"/>
              <a:t>3</a:t>
            </a:r>
            <a:endParaRPr lang="en-US" sz="1200" b="0" i="0" kern="1200" baseline="30000" dirty="0">
              <a:solidFill>
                <a:schemeClr val="tx1"/>
              </a:solidFill>
              <a:effectLst/>
              <a:latin typeface="+mn-lt"/>
              <a:ea typeface="Calibri" panose="020F0502020204030204"/>
              <a:cs typeface="Calibri" panose="020F0502020204030204"/>
            </a:endParaRPr>
          </a:p>
          <a:p>
            <a:pPr fontAlgn="t"/>
            <a:r>
              <a:rPr lang="en-US" sz="1200" b="0" i="0" kern="1200" dirty="0">
                <a:solidFill>
                  <a:schemeClr val="tx1"/>
                </a:solidFill>
                <a:effectLst/>
                <a:latin typeface="+mn-lt"/>
                <a:ea typeface="+mn-ea"/>
                <a:cs typeface="+mn-cs"/>
              </a:rPr>
              <a:t>She was also encouraged to keep the news private to avoid pressure or solicitations. Overall, the example shows how receiving an inheritance can feel complicated, and why taking thoughtful, informed steps can make the process easier to navigate</a:t>
            </a:r>
          </a:p>
          <a:p>
            <a:endParaRPr lang="en-US" dirty="0"/>
          </a:p>
        </p:txBody>
      </p:sp>
      <p:sp>
        <p:nvSpPr>
          <p:cNvPr id="4" name="Slide Number Placeholder 3">
            <a:extLst>
              <a:ext uri="{FF2B5EF4-FFF2-40B4-BE49-F238E27FC236}">
                <a16:creationId xmlns:a16="http://schemas.microsoft.com/office/drawing/2014/main" id="{D11F29B3-32DF-0DA0-1D2B-486C9280DBED}"/>
              </a:ext>
            </a:extLst>
          </p:cNvPr>
          <p:cNvSpPr>
            <a:spLocks noGrp="1"/>
          </p:cNvSpPr>
          <p:nvPr>
            <p:ph type="sldNum" sz="quarter" idx="5"/>
          </p:nvPr>
        </p:nvSpPr>
        <p:spPr/>
        <p:txBody>
          <a:bodyPr/>
          <a:lstStyle/>
          <a:p>
            <a:fld id="{D4B9A9E5-4F7F-4A7D-9DE1-899232329269}" type="slidenum">
              <a:rPr lang="en-US" smtClean="0"/>
              <a:t>13</a:t>
            </a:fld>
            <a:endParaRPr lang="en-US"/>
          </a:p>
        </p:txBody>
      </p:sp>
    </p:spTree>
    <p:extLst>
      <p:ext uri="{BB962C8B-B14F-4D97-AF65-F5344CB8AC3E}">
        <p14:creationId xmlns:p14="http://schemas.microsoft.com/office/powerpoint/2010/main" val="29590954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Let’s discuss next steps with a financial professional!</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14</a:t>
            </a:fld>
            <a:endParaRPr lang="en-US"/>
          </a:p>
        </p:txBody>
      </p:sp>
    </p:spTree>
    <p:extLst>
      <p:ext uri="{BB962C8B-B14F-4D97-AF65-F5344CB8AC3E}">
        <p14:creationId xmlns:p14="http://schemas.microsoft.com/office/powerpoint/2010/main" val="16196754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As we wrap up, the main takeaway is that simply understanding these common pitfalls can make the inheritance process feel more manageable. This is often a new experience for people, and it’s normal to have questions or feel unsure about where to start.</a:t>
            </a:r>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If you’re thinking through your own situation, one helpful next step may be to connect with a financial professional. Their role isn’t to tell you what to do, but to help clarify what decisions may come next, explain what considerations you might want to be aware of, and offer an objective perspective during what can be an emotional time.</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15</a:t>
            </a:fld>
            <a:endParaRPr lang="en-US"/>
          </a:p>
        </p:txBody>
      </p:sp>
    </p:spTree>
    <p:extLst>
      <p:ext uri="{BB962C8B-B14F-4D97-AF65-F5344CB8AC3E}">
        <p14:creationId xmlns:p14="http://schemas.microsoft.com/office/powerpoint/2010/main" val="1550536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13108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2281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able of Contents_1">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1487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_Divider_black_1">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9396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Slide_white_1">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1270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Slide_black_1">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6053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Slide_Periwinkl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408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Slide_white_2">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8236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Slide_white_2_with arrows">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775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Slide_white_4_with arrows">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55518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41B346-3D62-3F8A-BB60-A94FC23F28FE}"/>
              </a:ext>
            </a:extLst>
          </p:cNvPr>
          <p:cNvSpPr>
            <a:spLocks noGrp="1"/>
          </p:cNvSpPr>
          <p:nvPr>
            <p:ph type="sldNum" sz="quarter" idx="4"/>
          </p:nvPr>
        </p:nvSpPr>
        <p:spPr>
          <a:xfrm>
            <a:off x="11479696" y="6356349"/>
            <a:ext cx="520148"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333C4154-E509-4916-B8F9-07B02F2D87BC}" type="slidenum">
              <a:rPr lang="en-US" smtClean="0"/>
              <a:pPr/>
              <a:t>‹#›</a:t>
            </a:fld>
            <a:endParaRPr lang="en-US" dirty="0"/>
          </a:p>
        </p:txBody>
      </p:sp>
    </p:spTree>
    <p:extLst>
      <p:ext uri="{BB962C8B-B14F-4D97-AF65-F5344CB8AC3E}">
        <p14:creationId xmlns:p14="http://schemas.microsoft.com/office/powerpoint/2010/main" val="1928452137"/>
      </p:ext>
    </p:extLst>
  </p:cSld>
  <p:clrMap bg1="lt1" tx1="dk1" bg2="lt2" tx2="dk2" accent1="accent1" accent2="accent2" accent3="accent3" accent4="accent4" accent5="accent5" accent6="accent6" hlink="hlink" folHlink="folHlink"/>
  <p:sldLayoutIdLst>
    <p:sldLayoutId id="2147483667" r:id="rId1"/>
    <p:sldLayoutId id="2147483726" r:id="rId2"/>
    <p:sldLayoutId id="2147483688" r:id="rId3"/>
    <p:sldLayoutId id="2147483707" r:id="rId4"/>
    <p:sldLayoutId id="2147483668" r:id="rId5"/>
    <p:sldLayoutId id="2147483709" r:id="rId6"/>
    <p:sldLayoutId id="2147483723" r:id="rId7"/>
    <p:sldLayoutId id="2147483724" r:id="rId8"/>
    <p:sldLayoutId id="2147483711" r:id="rId9"/>
    <p:sldLayoutId id="2147483715" r:id="rId10"/>
  </p:sldLayoutIdLst>
  <p:hf hdr="0" ftr="0" dt="0"/>
  <p:txStyles>
    <p:titleStyle>
      <a:lvl1pPr algn="l" defTabSz="914400" rtl="0" eaLnBrk="1" latinLnBrk="0" hangingPunct="1">
        <a:lnSpc>
          <a:spcPct val="90000"/>
        </a:lnSpc>
        <a:spcBef>
          <a:spcPct val="0"/>
        </a:spcBef>
        <a:buNone/>
        <a:defRPr sz="4400" kern="1200" cap="none"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1E3D6-D629-1736-8E93-88EAC8102BA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29378CC-82E2-4B28-48A1-7D07D499FFFC}"/>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52000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6ED7DAF-0F02-27D7-54F9-A2AA97CCCD73}"/>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2</a:t>
            </a:fld>
            <a:endParaRPr lang="en-US" dirty="0"/>
          </a:p>
        </p:txBody>
      </p:sp>
      <p:pic>
        <p:nvPicPr>
          <p:cNvPr id="3" name="Picture 2">
            <a:extLst>
              <a:ext uri="{FF2B5EF4-FFF2-40B4-BE49-F238E27FC236}">
                <a16:creationId xmlns:a16="http://schemas.microsoft.com/office/drawing/2014/main" id="{8DA9FCDB-068F-E632-A682-032E6BF83D6C}"/>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713309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3701C157-08D9-1108-4D40-B6FA718B9C57}"/>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3</a:t>
            </a:fld>
            <a:endParaRPr lang="en-US" dirty="0"/>
          </a:p>
        </p:txBody>
      </p:sp>
      <p:pic>
        <p:nvPicPr>
          <p:cNvPr id="7" name="Picture 6">
            <a:extLst>
              <a:ext uri="{FF2B5EF4-FFF2-40B4-BE49-F238E27FC236}">
                <a16:creationId xmlns:a16="http://schemas.microsoft.com/office/drawing/2014/main" id="{1FACE25A-FEC6-BF0E-D8F5-3D7A39E98037}"/>
              </a:ext>
            </a:extLst>
          </p:cNvPr>
          <p:cNvPicPr>
            <a:picLocks noChangeAspect="1"/>
          </p:cNvPicPr>
          <p:nvPr/>
        </p:nvPicPr>
        <p:blipFill>
          <a:blip r:embed="rId3"/>
          <a:stretch>
            <a:fillRect/>
          </a:stretch>
        </p:blipFill>
        <p:spPr>
          <a:xfrm>
            <a:off x="6350" y="0"/>
            <a:ext cx="12179302" cy="6858000"/>
          </a:xfrm>
          <a:prstGeom prst="rect">
            <a:avLst/>
          </a:prstGeom>
        </p:spPr>
      </p:pic>
    </p:spTree>
    <p:extLst>
      <p:ext uri="{BB962C8B-B14F-4D97-AF65-F5344CB8AC3E}">
        <p14:creationId xmlns:p14="http://schemas.microsoft.com/office/powerpoint/2010/main" val="473794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AEB8D0-966A-E997-3D57-A3A2E1542744}"/>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C70D3527-76DA-4ABF-5E0D-FA1AD5D79964}"/>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4</a:t>
            </a:fld>
            <a:endParaRPr lang="en-US" dirty="0"/>
          </a:p>
        </p:txBody>
      </p:sp>
      <p:pic>
        <p:nvPicPr>
          <p:cNvPr id="4" name="Picture 3">
            <a:extLst>
              <a:ext uri="{FF2B5EF4-FFF2-40B4-BE49-F238E27FC236}">
                <a16:creationId xmlns:a16="http://schemas.microsoft.com/office/drawing/2014/main" id="{CB8755BE-A0B5-00DA-F682-B6F585772695}"/>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12027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09FE95A-A910-D242-F015-FBD08F1A56B3}"/>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5</a:t>
            </a:fld>
            <a:endParaRPr lang="en-US" dirty="0"/>
          </a:p>
        </p:txBody>
      </p:sp>
      <p:sp>
        <p:nvSpPr>
          <p:cNvPr id="7" name="TextBox 6">
            <a:extLst>
              <a:ext uri="{FF2B5EF4-FFF2-40B4-BE49-F238E27FC236}">
                <a16:creationId xmlns:a16="http://schemas.microsoft.com/office/drawing/2014/main" id="{1380A8FA-2722-C354-9CF2-65E0D95029B3}"/>
              </a:ext>
            </a:extLst>
          </p:cNvPr>
          <p:cNvSpPr txBox="1"/>
          <p:nvPr/>
        </p:nvSpPr>
        <p:spPr>
          <a:xfrm>
            <a:off x="8934994" y="1227909"/>
            <a:ext cx="184731" cy="369332"/>
          </a:xfrm>
          <a:prstGeom prst="rect">
            <a:avLst/>
          </a:prstGeom>
          <a:noFill/>
        </p:spPr>
        <p:txBody>
          <a:bodyPr wrap="none" rtlCol="0">
            <a:spAutoFit/>
          </a:bodyPr>
          <a:lstStyle/>
          <a:p>
            <a:endParaRPr lang="en-US" dirty="0"/>
          </a:p>
        </p:txBody>
      </p:sp>
      <p:pic>
        <p:nvPicPr>
          <p:cNvPr id="13" name="Picture 12">
            <a:extLst>
              <a:ext uri="{FF2B5EF4-FFF2-40B4-BE49-F238E27FC236}">
                <a16:creationId xmlns:a16="http://schemas.microsoft.com/office/drawing/2014/main" id="{5535D668-D6F4-32A9-F0E8-BD7B62D9E3A7}"/>
              </a:ext>
            </a:extLst>
          </p:cNvPr>
          <p:cNvPicPr>
            <a:picLocks noChangeAspect="1"/>
          </p:cNvPicPr>
          <p:nvPr/>
        </p:nvPicPr>
        <p:blipFill>
          <a:blip r:embed="rId3"/>
          <a:stretch>
            <a:fillRect/>
          </a:stretch>
        </p:blipFill>
        <p:spPr>
          <a:xfrm>
            <a:off x="6349" y="0"/>
            <a:ext cx="12179303" cy="6858000"/>
          </a:xfrm>
          <a:prstGeom prst="rect">
            <a:avLst/>
          </a:prstGeom>
        </p:spPr>
      </p:pic>
    </p:spTree>
    <p:extLst>
      <p:ext uri="{BB962C8B-B14F-4D97-AF65-F5344CB8AC3E}">
        <p14:creationId xmlns:p14="http://schemas.microsoft.com/office/powerpoint/2010/main" val="3575638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E62B82-7A5E-5729-482B-0BFE4385B899}"/>
              </a:ext>
            </a:extLst>
          </p:cNvPr>
          <p:cNvSpPr>
            <a:spLocks noGrp="1"/>
          </p:cNvSpPr>
          <p:nvPr>
            <p:ph type="sldNum" sz="quarter" idx="4294967295"/>
          </p:nvPr>
        </p:nvSpPr>
        <p:spPr>
          <a:xfrm>
            <a:off x="11410123" y="6356349"/>
            <a:ext cx="520148" cy="365125"/>
          </a:xfrm>
        </p:spPr>
        <p:txBody>
          <a:bodyPr/>
          <a:lstStyle/>
          <a:p>
            <a:fld id="{333C4154-E509-4916-B8F9-07B02F2D87BC}" type="slidenum">
              <a:rPr lang="en-US" smtClean="0"/>
              <a:pPr/>
              <a:t>6</a:t>
            </a:fld>
            <a:endParaRPr lang="en-US" dirty="0"/>
          </a:p>
        </p:txBody>
      </p:sp>
      <p:pic>
        <p:nvPicPr>
          <p:cNvPr id="4" name="Picture 3">
            <a:extLst>
              <a:ext uri="{FF2B5EF4-FFF2-40B4-BE49-F238E27FC236}">
                <a16:creationId xmlns:a16="http://schemas.microsoft.com/office/drawing/2014/main" id="{907DC994-CF81-F106-EA2B-38B521C38FC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270261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FCD65-38EF-8C49-9E2D-918C1D1AFC66}"/>
            </a:ext>
          </a:extLst>
        </p:cNvPr>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CD052B49-2F54-E597-2A56-36315010420E}"/>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7</a:t>
            </a:fld>
            <a:endParaRPr lang="en-US" dirty="0"/>
          </a:p>
        </p:txBody>
      </p:sp>
      <p:pic>
        <p:nvPicPr>
          <p:cNvPr id="4" name="Picture 3">
            <a:extLst>
              <a:ext uri="{FF2B5EF4-FFF2-40B4-BE49-F238E27FC236}">
                <a16:creationId xmlns:a16="http://schemas.microsoft.com/office/drawing/2014/main" id="{C64CAE95-C793-05F8-E33E-37CCFFCD409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115886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066F990D-7AD1-3647-CCE4-F5F477C65005}"/>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8</a:t>
            </a:fld>
            <a:endParaRPr lang="en-US" dirty="0"/>
          </a:p>
        </p:txBody>
      </p:sp>
      <p:pic>
        <p:nvPicPr>
          <p:cNvPr id="9" name="Picture 8">
            <a:extLst>
              <a:ext uri="{FF2B5EF4-FFF2-40B4-BE49-F238E27FC236}">
                <a16:creationId xmlns:a16="http://schemas.microsoft.com/office/drawing/2014/main" id="{ADC07F7C-BD2D-64E4-87B6-3B013DE7FA81}"/>
              </a:ext>
            </a:extLst>
          </p:cNvPr>
          <p:cNvPicPr>
            <a:picLocks noChangeAspect="1"/>
          </p:cNvPicPr>
          <p:nvPr/>
        </p:nvPicPr>
        <p:blipFill>
          <a:blip r:embed="rId3"/>
          <a:stretch>
            <a:fillRect/>
          </a:stretch>
        </p:blipFill>
        <p:spPr>
          <a:xfrm>
            <a:off x="6350" y="0"/>
            <a:ext cx="12179302" cy="6858000"/>
          </a:xfrm>
          <a:prstGeom prst="rect">
            <a:avLst/>
          </a:prstGeom>
        </p:spPr>
      </p:pic>
    </p:spTree>
    <p:extLst>
      <p:ext uri="{BB962C8B-B14F-4D97-AF65-F5344CB8AC3E}">
        <p14:creationId xmlns:p14="http://schemas.microsoft.com/office/powerpoint/2010/main" val="3710570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6780F-C70B-A199-AAAE-F2467E8425DB}"/>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D9A0010-64D6-0CAD-AB2F-42FE405776E6}"/>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9</a:t>
            </a:fld>
            <a:endParaRPr lang="en-US" dirty="0"/>
          </a:p>
        </p:txBody>
      </p:sp>
      <p:pic>
        <p:nvPicPr>
          <p:cNvPr id="7" name="Picture 6">
            <a:extLst>
              <a:ext uri="{FF2B5EF4-FFF2-40B4-BE49-F238E27FC236}">
                <a16:creationId xmlns:a16="http://schemas.microsoft.com/office/drawing/2014/main" id="{9D1C9A94-9BD0-9EBB-951C-DA3922657647}"/>
              </a:ext>
            </a:extLst>
          </p:cNvPr>
          <p:cNvPicPr>
            <a:picLocks noChangeAspect="1"/>
          </p:cNvPicPr>
          <p:nvPr/>
        </p:nvPicPr>
        <p:blipFill>
          <a:blip r:embed="rId3"/>
          <a:stretch>
            <a:fillRect/>
          </a:stretch>
        </p:blipFill>
        <p:spPr>
          <a:xfrm>
            <a:off x="6350" y="0"/>
            <a:ext cx="12179302" cy="6858000"/>
          </a:xfrm>
          <a:prstGeom prst="rect">
            <a:avLst/>
          </a:prstGeom>
        </p:spPr>
      </p:pic>
    </p:spTree>
    <p:extLst>
      <p:ext uri="{BB962C8B-B14F-4D97-AF65-F5344CB8AC3E}">
        <p14:creationId xmlns:p14="http://schemas.microsoft.com/office/powerpoint/2010/main" val="3801297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24975-E8E0-F6BA-FABC-AE4EF37B08EB}"/>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CDAD386-1980-529D-5B88-740FFA7248AD}"/>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10</a:t>
            </a:fld>
            <a:endParaRPr lang="en-US" dirty="0"/>
          </a:p>
        </p:txBody>
      </p:sp>
      <p:pic>
        <p:nvPicPr>
          <p:cNvPr id="13" name="Picture 12">
            <a:extLst>
              <a:ext uri="{FF2B5EF4-FFF2-40B4-BE49-F238E27FC236}">
                <a16:creationId xmlns:a16="http://schemas.microsoft.com/office/drawing/2014/main" id="{A4E504D1-D0CF-8222-8467-D2B01CF452FF}"/>
              </a:ext>
            </a:extLst>
          </p:cNvPr>
          <p:cNvPicPr>
            <a:picLocks noChangeAspect="1"/>
          </p:cNvPicPr>
          <p:nvPr/>
        </p:nvPicPr>
        <p:blipFill>
          <a:blip r:embed="rId3"/>
          <a:stretch>
            <a:fillRect/>
          </a:stretch>
        </p:blipFill>
        <p:spPr>
          <a:xfrm>
            <a:off x="6350" y="0"/>
            <a:ext cx="12179302" cy="6858000"/>
          </a:xfrm>
          <a:prstGeom prst="rect">
            <a:avLst/>
          </a:prstGeom>
        </p:spPr>
      </p:pic>
    </p:spTree>
    <p:extLst>
      <p:ext uri="{BB962C8B-B14F-4D97-AF65-F5344CB8AC3E}">
        <p14:creationId xmlns:p14="http://schemas.microsoft.com/office/powerpoint/2010/main" val="3299397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C7A6E-5702-3B10-5936-8281EE012AC1}"/>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AD769BBF-EA40-F9DA-DC4B-148D2084249A}"/>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11</a:t>
            </a:fld>
            <a:endParaRPr lang="en-US" dirty="0"/>
          </a:p>
        </p:txBody>
      </p:sp>
      <p:pic>
        <p:nvPicPr>
          <p:cNvPr id="10" name="Picture 9">
            <a:extLst>
              <a:ext uri="{FF2B5EF4-FFF2-40B4-BE49-F238E27FC236}">
                <a16:creationId xmlns:a16="http://schemas.microsoft.com/office/drawing/2014/main" id="{32FB33E6-F1F0-675F-09FD-2E2F7D0EB365}"/>
              </a:ext>
            </a:extLst>
          </p:cNvPr>
          <p:cNvPicPr>
            <a:picLocks noChangeAspect="1"/>
          </p:cNvPicPr>
          <p:nvPr/>
        </p:nvPicPr>
        <p:blipFill>
          <a:blip r:embed="rId3"/>
          <a:stretch>
            <a:fillRect/>
          </a:stretch>
        </p:blipFill>
        <p:spPr>
          <a:xfrm>
            <a:off x="6350" y="0"/>
            <a:ext cx="12179302" cy="6858000"/>
          </a:xfrm>
          <a:prstGeom prst="rect">
            <a:avLst/>
          </a:prstGeom>
        </p:spPr>
      </p:pic>
    </p:spTree>
    <p:extLst>
      <p:ext uri="{BB962C8B-B14F-4D97-AF65-F5344CB8AC3E}">
        <p14:creationId xmlns:p14="http://schemas.microsoft.com/office/powerpoint/2010/main" val="3656863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BE9E4-DEC0-0F9C-F929-5D66097CC78A}"/>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B9014E2-42C7-7EA9-5976-348CAAC49376}"/>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12</a:t>
            </a:fld>
            <a:endParaRPr lang="en-US" dirty="0"/>
          </a:p>
        </p:txBody>
      </p:sp>
      <p:pic>
        <p:nvPicPr>
          <p:cNvPr id="10" name="Picture 9">
            <a:extLst>
              <a:ext uri="{FF2B5EF4-FFF2-40B4-BE49-F238E27FC236}">
                <a16:creationId xmlns:a16="http://schemas.microsoft.com/office/drawing/2014/main" id="{9EDA273A-68DA-5CF1-3C51-EEBB04DAB709}"/>
              </a:ext>
            </a:extLst>
          </p:cNvPr>
          <p:cNvPicPr>
            <a:picLocks noChangeAspect="1"/>
          </p:cNvPicPr>
          <p:nvPr/>
        </p:nvPicPr>
        <p:blipFill>
          <a:blip r:embed="rId3"/>
          <a:stretch>
            <a:fillRect/>
          </a:stretch>
        </p:blipFill>
        <p:spPr>
          <a:xfrm>
            <a:off x="6350" y="0"/>
            <a:ext cx="12179302" cy="6858000"/>
          </a:xfrm>
          <a:prstGeom prst="rect">
            <a:avLst/>
          </a:prstGeom>
        </p:spPr>
      </p:pic>
    </p:spTree>
    <p:extLst>
      <p:ext uri="{BB962C8B-B14F-4D97-AF65-F5344CB8AC3E}">
        <p14:creationId xmlns:p14="http://schemas.microsoft.com/office/powerpoint/2010/main" val="258137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5530A-6C19-4595-6D26-7E74AF519F38}"/>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CC1E205-E057-50F3-6309-9A64AFACCA4A}"/>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13</a:t>
            </a:fld>
            <a:endParaRPr lang="en-US" dirty="0"/>
          </a:p>
        </p:txBody>
      </p:sp>
      <p:pic>
        <p:nvPicPr>
          <p:cNvPr id="4" name="Picture 3">
            <a:extLst>
              <a:ext uri="{FF2B5EF4-FFF2-40B4-BE49-F238E27FC236}">
                <a16:creationId xmlns:a16="http://schemas.microsoft.com/office/drawing/2014/main" id="{E3A679E0-3F8F-44B8-0942-CCE15764E8A4}"/>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74984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EA194A4-94FA-4CF8-584E-C8313C1BB979}"/>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14</a:t>
            </a:fld>
            <a:endParaRPr lang="en-US" dirty="0"/>
          </a:p>
        </p:txBody>
      </p:sp>
      <p:pic>
        <p:nvPicPr>
          <p:cNvPr id="5" name="Picture 4">
            <a:extLst>
              <a:ext uri="{FF2B5EF4-FFF2-40B4-BE49-F238E27FC236}">
                <a16:creationId xmlns:a16="http://schemas.microsoft.com/office/drawing/2014/main" id="{5B14F8B2-134E-E003-8120-38EF23ABBC4D}"/>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075684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A8D5DB-9B54-E72D-45E6-4CA709D8CE9F}"/>
              </a:ext>
            </a:extLst>
          </p:cNvPr>
          <p:cNvSpPr>
            <a:spLocks noGrp="1"/>
          </p:cNvSpPr>
          <p:nvPr>
            <p:ph type="sldNum" sz="quarter" idx="4294967295"/>
          </p:nvPr>
        </p:nvSpPr>
        <p:spPr>
          <a:xfrm>
            <a:off x="11479696" y="6356349"/>
            <a:ext cx="520148" cy="365125"/>
          </a:xfrm>
        </p:spPr>
        <p:txBody>
          <a:bodyPr/>
          <a:lstStyle/>
          <a:p>
            <a:fld id="{333C4154-E509-4916-B8F9-07B02F2D87BC}" type="slidenum">
              <a:rPr lang="en-US" smtClean="0"/>
              <a:pPr/>
              <a:t>15</a:t>
            </a:fld>
            <a:endParaRPr lang="en-US" dirty="0"/>
          </a:p>
        </p:txBody>
      </p:sp>
      <p:pic>
        <p:nvPicPr>
          <p:cNvPr id="8" name="Picture 7">
            <a:extLst>
              <a:ext uri="{FF2B5EF4-FFF2-40B4-BE49-F238E27FC236}">
                <a16:creationId xmlns:a16="http://schemas.microsoft.com/office/drawing/2014/main" id="{B1EE26D8-5327-F1BD-7C8E-16C8E16F7997}"/>
              </a:ext>
            </a:extLst>
          </p:cNvPr>
          <p:cNvPicPr>
            <a:picLocks noChangeAspect="1"/>
          </p:cNvPicPr>
          <p:nvPr/>
        </p:nvPicPr>
        <p:blipFill>
          <a:blip r:embed="rId3"/>
          <a:stretch>
            <a:fillRect/>
          </a:stretch>
        </p:blipFill>
        <p:spPr>
          <a:xfrm>
            <a:off x="6350" y="0"/>
            <a:ext cx="12179302" cy="6858000"/>
          </a:xfrm>
          <a:prstGeom prst="rect">
            <a:avLst/>
          </a:prstGeom>
        </p:spPr>
      </p:pic>
    </p:spTree>
    <p:extLst>
      <p:ext uri="{BB962C8B-B14F-4D97-AF65-F5344CB8AC3E}">
        <p14:creationId xmlns:p14="http://schemas.microsoft.com/office/powerpoint/2010/main" val="3242087670"/>
      </p:ext>
    </p:extLst>
  </p:cSld>
  <p:clrMapOvr>
    <a:masterClrMapping/>
  </p:clrMapOvr>
</p:sld>
</file>

<file path=ppt/theme/theme1.xml><?xml version="1.0" encoding="utf-8"?>
<a:theme xmlns:a="http://schemas.openxmlformats.org/drawingml/2006/main" name="Monoline">
  <a:themeElements>
    <a:clrScheme name="Kuvare Brand">
      <a:dk1>
        <a:srgbClr val="211C1F"/>
      </a:dk1>
      <a:lt1>
        <a:sysClr val="window" lastClr="FFFFFF"/>
      </a:lt1>
      <a:dk2>
        <a:srgbClr val="053636"/>
      </a:dk2>
      <a:lt2>
        <a:srgbClr val="12D991"/>
      </a:lt2>
      <a:accent1>
        <a:srgbClr val="12D991"/>
      </a:accent1>
      <a:accent2>
        <a:srgbClr val="17215C"/>
      </a:accent2>
      <a:accent3>
        <a:srgbClr val="809EFF"/>
      </a:accent3>
      <a:accent4>
        <a:srgbClr val="C2C2BD"/>
      </a:accent4>
      <a:accent5>
        <a:srgbClr val="F0F0F0"/>
      </a:accent5>
      <a:accent6>
        <a:srgbClr val="053636"/>
      </a:accent6>
      <a:hlink>
        <a:srgbClr val="12D991"/>
      </a:hlink>
      <a:folHlink>
        <a:srgbClr val="809EFF"/>
      </a:folHlink>
    </a:clrScheme>
    <a:fontScheme name="Custom 1">
      <a:majorFont>
        <a:latin typeface="DM Sans Medium"/>
        <a:ea typeface=""/>
        <a:cs typeface=""/>
      </a:majorFont>
      <a:minorFont>
        <a:latin typeface="DM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9C30C297-BE1A-DB43-9B35-FB64F8960087}" vid="{7A47F544-221E-CF49-BEBA-771AF4E627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Kuvare Brand">
      <a:dk1>
        <a:srgbClr val="211C1F"/>
      </a:dk1>
      <a:lt1>
        <a:sysClr val="window" lastClr="FFFFFF"/>
      </a:lt1>
      <a:dk2>
        <a:srgbClr val="053636"/>
      </a:dk2>
      <a:lt2>
        <a:srgbClr val="12D991"/>
      </a:lt2>
      <a:accent1>
        <a:srgbClr val="12D991"/>
      </a:accent1>
      <a:accent2>
        <a:srgbClr val="17215C"/>
      </a:accent2>
      <a:accent3>
        <a:srgbClr val="809EFF"/>
      </a:accent3>
      <a:accent4>
        <a:srgbClr val="C2C2BD"/>
      </a:accent4>
      <a:accent5>
        <a:srgbClr val="F0F0F0"/>
      </a:accent5>
      <a:accent6>
        <a:srgbClr val="053636"/>
      </a:accent6>
      <a:hlink>
        <a:srgbClr val="12D991"/>
      </a:hlink>
      <a:folHlink>
        <a:srgbClr val="809E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c1b0d518-9b6c-443f-a49d-f44c99ddd79a">
      <UserInfo>
        <DisplayName/>
        <AccountId xsi:nil="true"/>
        <AccountType/>
      </UserInfo>
    </SharedWithUsers>
    <Audience xmlns="fa48e0d7-3a8d-4fa6-8243-260d21a714b2">
      <Value>External - Consumer Approved</Value>
    </Audience>
    <Features xmlns="fa48e0d7-3a8d-4fa6-8243-260d21a714b2" xsi:nil="true"/>
    <Document_x0020_Type xmlns="fa48e0d7-3a8d-4fa6-8243-260d21a714b2">Presentation</Document_x0020_Type>
    <Distribution xmlns="fa48e0d7-3a8d-4fa6-8243-260d21a714b2">
      <Value>IMO</Value>
      <Value>Independent Agent</Value>
      <Value>Financial Institution</Value>
    </Distribution>
    <Content_x0020_Area xmlns="fa48e0d7-3a8d-4fa6-8243-260d21a714b2">
      <Value>WP_GI_GrowthSeries</Value>
      <Value>WP_UL</Value>
      <Value>WP_GI</Value>
    </Content_x0020_Area>
    <Product xmlns="fa48e0d7-3a8d-4fa6-8243-260d21a714b2" xsi:nil="true"/>
    <Admin xmlns="fa48e0d7-3a8d-4fa6-8243-260d21a714b2" xsi:nil="true"/>
    <Contract_x0020_Years xmlns="fa48e0d7-3a8d-4fa6-8243-260d21a714b2" xsi:nil="true"/>
    <Company xmlns="fa48e0d7-3a8d-4fa6-8243-260d21a714b2">
      <Value>United Life</Value>
      <Value>Guaranty Income</Value>
      <Value>Kuvare</Value>
    </Company>
    <Product_x0020_Type xmlns="fa48e0d7-3a8d-4fa6-8243-260d21a714b2">
      <Value>Miscellaneous</Value>
    </Product_x0020_Type>
    <Special_x0020_Orgs xmlns="fa48e0d7-3a8d-4fa6-8243-260d21a714b2" xsi:nil="true"/>
    <Index xmlns="fa48e0d7-3a8d-4fa6-8243-260d21a714b2" xsi:nil="true"/>
    <Product_x0020_Objective xmlns="fa48e0d7-3a8d-4fa6-8243-260d21a714b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6AA3B26E0EEDF4D8AC1CCC7C655856E" ma:contentTypeVersion="21" ma:contentTypeDescription="Create a new document." ma:contentTypeScope="" ma:versionID="7a7bbbc54d969078e0c5faf6f31ab6cf">
  <xsd:schema xmlns:xsd="http://www.w3.org/2001/XMLSchema" xmlns:xs="http://www.w3.org/2001/XMLSchema" xmlns:p="http://schemas.microsoft.com/office/2006/metadata/properties" xmlns:ns2="fa48e0d7-3a8d-4fa6-8243-260d21a714b2" xmlns:ns3="c1b0d518-9b6c-443f-a49d-f44c99ddd79a" targetNamespace="http://schemas.microsoft.com/office/2006/metadata/properties" ma:root="true" ma:fieldsID="583941d1b959a998347be6814c559043" ns2:_="" ns3:_="">
    <xsd:import namespace="fa48e0d7-3a8d-4fa6-8243-260d21a714b2"/>
    <xsd:import namespace="c1b0d518-9b6c-443f-a49d-f44c99ddd79a"/>
    <xsd:element name="properties">
      <xsd:complexType>
        <xsd:sequence>
          <xsd:element name="documentManagement">
            <xsd:complexType>
              <xsd:all>
                <xsd:element ref="ns2:Document_x0020_Type"/>
                <xsd:element ref="ns2:Company" minOccurs="0"/>
                <xsd:element ref="ns2:Product_x0020_Type" minOccurs="0"/>
                <xsd:element ref="ns2:Audience" minOccurs="0"/>
                <xsd:element ref="ns2:Distribution" minOccurs="0"/>
                <xsd:element ref="ns2:Product_x0020_Objective" minOccurs="0"/>
                <xsd:element ref="ns2:Product" minOccurs="0"/>
                <xsd:element ref="ns2:Contract_x0020_Years" minOccurs="0"/>
                <xsd:element ref="ns2:Index" minOccurs="0"/>
                <xsd:element ref="ns2:Features" minOccurs="0"/>
                <xsd:element ref="ns2:Special_x0020_Orgs" minOccurs="0"/>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Content_x0020_Area" minOccurs="0"/>
                <xsd:element ref="ns2:Admi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48e0d7-3a8d-4fa6-8243-260d21a714b2" elementFormDefault="qualified">
    <xsd:import namespace="http://schemas.microsoft.com/office/2006/documentManagement/types"/>
    <xsd:import namespace="http://schemas.microsoft.com/office/infopath/2007/PartnerControls"/>
    <xsd:element name="Document_x0020_Type" ma:index="2" ma:displayName="Document Type" ma:format="Dropdown" ma:indexed="true" ma:internalName="Document_x0020_Type">
      <xsd:simpleType>
        <xsd:union memberTypes="dms:Text">
          <xsd:simpleType>
            <xsd:restriction base="dms:Choice">
              <xsd:enumeration value="Financial"/>
              <xsd:enumeration value="Product Flyer"/>
              <xsd:enumeration value="Consumer Flyer"/>
              <xsd:enumeration value="Brochure"/>
              <xsd:enumeration value="Product Guide"/>
              <xsd:enumeration value="Web"/>
              <xsd:enumeration value="Rate Sheet"/>
              <xsd:enumeration value="Presentation"/>
              <xsd:enumeration value="Training"/>
              <xsd:enumeration value="Webinar"/>
              <xsd:enumeration value="Blog"/>
              <xsd:enumeration value="Video"/>
              <xsd:enumeration value="Infographics"/>
              <xsd:enumeration value="Image"/>
            </xsd:restriction>
          </xsd:simpleType>
        </xsd:union>
      </xsd:simpleType>
    </xsd:element>
    <xsd:element name="Company" ma:index="3" nillable="true" ma:displayName="Company" ma:internalName="Company" ma:requiredMultiChoice="true">
      <xsd:complexType>
        <xsd:complexContent>
          <xsd:extension base="dms:MultiChoiceFillIn">
            <xsd:sequence>
              <xsd:element name="Value" maxOccurs="unbounded" minOccurs="0" nillable="true">
                <xsd:simpleType>
                  <xsd:union memberTypes="dms:Text">
                    <xsd:simpleType>
                      <xsd:restriction base="dms:Choice">
                        <xsd:enumeration value="United Life"/>
                        <xsd:enumeration value="Guaranty Income"/>
                        <xsd:enumeration value="Lincoln Benefit Life"/>
                        <xsd:enumeration value="Ignite Partners"/>
                        <xsd:enumeration value="Kuvare"/>
                        <xsd:enumeration value="Catholic United Financial"/>
                      </xsd:restriction>
                    </xsd:simpleType>
                  </xsd:union>
                </xsd:simpleType>
              </xsd:element>
            </xsd:sequence>
          </xsd:extension>
        </xsd:complexContent>
      </xsd:complexType>
    </xsd:element>
    <xsd:element name="Product_x0020_Type" ma:index="4" nillable="true" ma:displayName="Product Type" ma:internalName="Product_x0020_Type" ma:requiredMultiChoice="true">
      <xsd:complexType>
        <xsd:complexContent>
          <xsd:extension base="dms:MultiChoiceFillIn">
            <xsd:sequence>
              <xsd:element name="Value" maxOccurs="unbounded" minOccurs="0" nillable="true">
                <xsd:simpleType>
                  <xsd:union memberTypes="dms:Text">
                    <xsd:simpleType>
                      <xsd:restriction base="dms:Choice">
                        <xsd:enumeration value="Fixed Index Annuity"/>
                        <xsd:enumeration value="Flexible Premium Deferred Annuity"/>
                        <xsd:enumeration value="Indexed Universal Life"/>
                        <xsd:enumeration value="Miscellaneous"/>
                        <xsd:enumeration value="Multi Year Guarantee Annuity"/>
                        <xsd:enumeration value="Single Premium Deferred Annuity"/>
                        <xsd:enumeration value="Single Premium Immediate Annuity"/>
                        <xsd:enumeration value="Term Life"/>
                        <xsd:enumeration value="Whole Life"/>
                      </xsd:restriction>
                    </xsd:simpleType>
                  </xsd:union>
                </xsd:simpleType>
              </xsd:element>
            </xsd:sequence>
          </xsd:extension>
        </xsd:complexContent>
      </xsd:complexType>
    </xsd:element>
    <xsd:element name="Audience" ma:index="5" nillable="true" ma:displayName="Audience" ma:internalName="Audience" ma:requiredMultiChoice="true">
      <xsd:complexType>
        <xsd:complexContent>
          <xsd:extension base="dms:MultiChoice">
            <xsd:sequence>
              <xsd:element name="Value" maxOccurs="unbounded" minOccurs="0" nillable="true">
                <xsd:simpleType>
                  <xsd:restriction base="dms:Choice">
                    <xsd:enumeration value="Internal"/>
                    <xsd:enumeration value="External - Advisor Approved"/>
                    <xsd:enumeration value="External - Consumer Approved"/>
                  </xsd:restriction>
                </xsd:simpleType>
              </xsd:element>
            </xsd:sequence>
          </xsd:extension>
        </xsd:complexContent>
      </xsd:complexType>
    </xsd:element>
    <xsd:element name="Distribution" ma:index="6" nillable="true" ma:displayName="Distribution" ma:internalName="Distribution" ma:requiredMultiChoice="true">
      <xsd:complexType>
        <xsd:complexContent>
          <xsd:extension base="dms:MultiChoice">
            <xsd:sequence>
              <xsd:element name="Value" maxOccurs="unbounded" minOccurs="0" nillable="true">
                <xsd:simpleType>
                  <xsd:restriction base="dms:Choice">
                    <xsd:enumeration value="IMO"/>
                    <xsd:enumeration value="Independent Agent"/>
                    <xsd:enumeration value="Financial Institution"/>
                    <xsd:enumeration value="Ignite Partners"/>
                  </xsd:restriction>
                </xsd:simpleType>
              </xsd:element>
            </xsd:sequence>
          </xsd:extension>
        </xsd:complexContent>
      </xsd:complexType>
    </xsd:element>
    <xsd:element name="Product_x0020_Objective" ma:index="7" nillable="true" ma:displayName="Product Objective" ma:internalName="Product_x0020_Objective">
      <xsd:complexType>
        <xsd:complexContent>
          <xsd:extension base="dms:MultiChoice">
            <xsd:sequence>
              <xsd:element name="Value" maxOccurs="unbounded" minOccurs="0" nillable="true">
                <xsd:simpleType>
                  <xsd:restriction base="dms:Choice">
                    <xsd:enumeration value="Accumulation"/>
                    <xsd:enumeration value="Income"/>
                    <xsd:enumeration value="Protection"/>
                    <xsd:enumeration value="Flexible Income"/>
                    <xsd:enumeration value="Income Later"/>
                  </xsd:restriction>
                </xsd:simpleType>
              </xsd:element>
            </xsd:sequence>
          </xsd:extension>
        </xsd:complexContent>
      </xsd:complexType>
    </xsd:element>
    <xsd:element name="Product" ma:index="8" nillable="true" ma:displayName="Product" ma:internalName="Product">
      <xsd:complexType>
        <xsd:complexContent>
          <xsd:extension base="dms:MultiChoice">
            <xsd:sequence>
              <xsd:element name="Value" maxOccurs="unbounded" minOccurs="0" nillable="true">
                <xsd:simpleType>
                  <xsd:restriction base="dms:Choice">
                    <xsd:enumeration value="GI WealthChoice"/>
                    <xsd:enumeration value="GI RateWise"/>
                    <xsd:enumeration value="GI Guaranty Rate Lock"/>
                    <xsd:enumeration value="GI Guaranty Growth Plus"/>
                    <xsd:enumeration value="GI Guaranty Growth Builder"/>
                    <xsd:enumeration value="GI Guidepath Bonus"/>
                    <xsd:enumeration value="GI Guidepath Growth"/>
                    <xsd:enumeration value="GI Guidepath Income"/>
                    <xsd:enumeration value="UL WealthChoice"/>
                    <xsd:enumeration value="UL Access"/>
                    <xsd:enumeration value="UL Performance"/>
                    <xsd:enumeration value="UL Single Premium Immediate Annuity"/>
                    <xsd:enumeration value="UL Whole Life"/>
                    <xsd:enumeration value="UL Legacy Choice"/>
                    <xsd:enumeration value="UL Legacy Accel"/>
                    <xsd:enumeration value="CUF WealthChoice"/>
                  </xsd:restriction>
                </xsd:simpleType>
              </xsd:element>
            </xsd:sequence>
          </xsd:extension>
        </xsd:complexContent>
      </xsd:complexType>
    </xsd:element>
    <xsd:element name="Contract_x0020_Years" ma:index="9" nillable="true" ma:displayName="Contract Years" ma:internalName="Contract_x0020_Years">
      <xsd:complexType>
        <xsd:complexContent>
          <xsd:extension base="dms:MultiChoice">
            <xsd:sequence>
              <xsd:element name="Value" maxOccurs="unbounded" minOccurs="0" nillable="true">
                <xsd:simpleType>
                  <xsd:restriction base="dms:Choice">
                    <xsd:enumeration value="3 year"/>
                    <xsd:enumeration value="4 year"/>
                    <xsd:enumeration value="5 year"/>
                    <xsd:enumeration value="6 year"/>
                    <xsd:enumeration value="7 year"/>
                    <xsd:enumeration value="8 year"/>
                    <xsd:enumeration value="9 year"/>
                    <xsd:enumeration value="10 year"/>
                    <xsd:enumeration value="14 year"/>
                  </xsd:restriction>
                </xsd:simpleType>
              </xsd:element>
            </xsd:sequence>
          </xsd:extension>
        </xsd:complexContent>
      </xsd:complexType>
    </xsd:element>
    <xsd:element name="Index" ma:index="10" nillable="true" ma:displayName="Index" ma:internalName="Index">
      <xsd:complexType>
        <xsd:complexContent>
          <xsd:extension base="dms:MultiChoice">
            <xsd:sequence>
              <xsd:element name="Value" maxOccurs="unbounded" minOccurs="0" nillable="true">
                <xsd:simpleType>
                  <xsd:restriction base="dms:Choice">
                    <xsd:enumeration value="Barclays Global Quality Control Index"/>
                    <xsd:enumeration value="Citi Risk Balanced 5% Net"/>
                    <xsd:enumeration value="Horizon Ascend Index"/>
                    <xsd:enumeration value="S&amp;P 500 Index"/>
                    <xsd:enumeration value="Fixed"/>
                    <xsd:enumeration value="S&amp;P MARC 5 Index"/>
                    <xsd:enumeration value="UBS MASTR Index"/>
                    <xsd:enumeration value="S&amp;P 500 Total Return Index"/>
                    <xsd:enumeration value="S&amp;P 500 Dynamic Intraday TCA Index"/>
                    <xsd:enumeration value="Nasdaq-100 Chronos 10 Index"/>
                    <xsd:enumeration value="Franklin SG Insights Index"/>
                  </xsd:restriction>
                </xsd:simpleType>
              </xsd:element>
            </xsd:sequence>
          </xsd:extension>
        </xsd:complexContent>
      </xsd:complexType>
    </xsd:element>
    <xsd:element name="Features" ma:index="11" nillable="true" ma:displayName="Features" ma:internalName="Features">
      <xsd:complexType>
        <xsd:complexContent>
          <xsd:extension base="dms:MultiChoice">
            <xsd:sequence>
              <xsd:element name="Value" maxOccurs="unbounded" minOccurs="0" nillable="true">
                <xsd:simpleType>
                  <xsd:restriction base="dms:Choice">
                    <xsd:enumeration value="Premium Bonus"/>
                    <xsd:enumeration value="No Premium Bonus"/>
                    <xsd:enumeration value="GLBR Rider"/>
                    <xsd:enumeration value="GAP Rider"/>
                    <xsd:enumeration value="Return of Premium"/>
                    <xsd:enumeration value="Income Doubler"/>
                    <xsd:enumeration value="ADL benefits/Enhanced Access Rider"/>
                    <xsd:enumeration value="Step-Up"/>
                    <xsd:enumeration value="110% Death Benefit"/>
                  </xsd:restriction>
                </xsd:simpleType>
              </xsd:element>
            </xsd:sequence>
          </xsd:extension>
        </xsd:complexContent>
      </xsd:complexType>
    </xsd:element>
    <xsd:element name="Special_x0020_Orgs" ma:index="12" nillable="true" ma:displayName="Special Orgs" ma:internalName="Special_x0020_Orgs">
      <xsd:complexType>
        <xsd:complexContent>
          <xsd:extension base="dms:MultiChoice">
            <xsd:sequence>
              <xsd:element name="Value" maxOccurs="unbounded" minOccurs="0" nillable="true">
                <xsd:simpleType>
                  <xsd:restriction base="dms:Choice">
                    <xsd:enumeration value="Raymond James"/>
                    <xsd:enumeration value="Atria"/>
                    <xsd:enumeration value="Cambridge"/>
                    <xsd:enumeration value="Cuso"/>
                    <xsd:enumeration value="Fifth Third"/>
                    <xsd:enumeration value="Infinex"/>
                    <xsd:enumeration value="JW Cole"/>
                    <xsd:enumeration value="LPL"/>
                    <xsd:enumeration value="Wentworth"/>
                    <xsd:enumeration value="Catholic United Financial"/>
                    <xsd:enumeration value="Guaranty Income Growth Series"/>
                    <xsd:enumeration value="Independent Broker Dealer"/>
                    <xsd:enumeration value="Osaic"/>
                    <xsd:enumeration value="IDG"/>
                    <xsd:enumeration value="Sorrento Pacific"/>
                  </xsd:restriction>
                </xsd:simpleType>
              </xsd:element>
            </xsd:sequence>
          </xsd:extension>
        </xsd:complexContent>
      </xsd:complexType>
    </xsd:element>
    <xsd:element name="MediaServiceMetadata" ma:index="15" nillable="true" ma:displayName="MediaServiceMetadata" ma:hidden="true" ma:internalName="MediaServiceMetadata" ma:readOnly="true">
      <xsd:simpleType>
        <xsd:restriction base="dms:Note"/>
      </xsd:simpleType>
    </xsd:element>
    <xsd:element name="MediaServiceFastMetadata" ma:index="16" nillable="true" ma:displayName="MediaServiceFastMetadata" ma:hidden="true" ma:internalName="MediaServiceFastMetadata" ma:readOnly="true">
      <xsd:simpleType>
        <xsd:restriction base="dms:Note"/>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Content_x0020_Area" ma:index="25" nillable="true" ma:displayName="Content Area" ma:internalName="Content_x0020_Area" ma:requiredMultiChoice="true">
      <xsd:complexType>
        <xsd:complexContent>
          <xsd:extension base="dms:MultiChoice">
            <xsd:sequence>
              <xsd:element name="Value" maxOccurs="unbounded" minOccurs="0" nillable="true">
                <xsd:simpleType>
                  <xsd:restriction base="dms:Choice">
                    <xsd:enumeration value="WP_GI_GrowthSeries"/>
                    <xsd:enumeration value="WP_Kuvare"/>
                    <xsd:enumeration value="WP_UL"/>
                    <xsd:enumeration value="WP_GI"/>
                    <xsd:enumeration value="WP_LBL"/>
                    <xsd:enumeration value="WP_CUF"/>
                    <xsd:enumeration value="WP_UL_LPL"/>
                    <xsd:enumeration value="WP_UL_53"/>
                    <xsd:enumeration value="WP_IBD"/>
                    <xsd:enumeration value="WP_JWCole"/>
                    <xsd:enumeration value="WP_GI_eApp"/>
                    <xsd:enumeration value="WP_UL_eApp"/>
                    <xsd:enumeration value="WP_MyKuvare"/>
                    <xsd:enumeration value="WP_GI_DueDiligence"/>
                    <xsd:enumeration value="WP_UL_LegacyAccel"/>
                    <xsd:enumeration value="WP_UL_RJs"/>
                    <xsd:enumeration value="WP_UL_TransitionsRetirement"/>
                    <xsd:enumeration value="WP_GI_TransitionsRetirement"/>
                    <xsd:enumeration value="WP_UL_Osaic"/>
                    <xsd:enumeration value="WP_UL_Wave"/>
                    <xsd:enumeration value="WP_IG"/>
                    <xsd:enumeration value="WP_IG_MOO"/>
                    <xsd:enumeration value="WP_IG_STANDARD"/>
                    <xsd:enumeration value="WP_IG_FORESTERS"/>
                  </xsd:restriction>
                </xsd:simpleType>
              </xsd:element>
            </xsd:sequence>
          </xsd:extension>
        </xsd:complexContent>
      </xsd:complexType>
    </xsd:element>
    <xsd:element name="Admin" ma:index="26" nillable="true" ma:displayName="Admin" ma:internalName="Admin">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b0d518-9b6c-443f-a49d-f44c99ddd79a"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1"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BA3906-9696-4247-AC0D-DD5C26B2A70A}">
  <ds:schemaRefs>
    <ds:schemaRef ds:uri="http://schemas.microsoft.com/office/2006/metadata/properties"/>
    <ds:schemaRef ds:uri="http://purl.org/dc/terms/"/>
    <ds:schemaRef ds:uri="http://www.w3.org/XML/1998/namespace"/>
    <ds:schemaRef ds:uri="http://purl.org/dc/dcmitype/"/>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da192576-283a-4965-b99e-851348c7b5d6"/>
    <ds:schemaRef ds:uri="ea869a37-f2ef-4efc-b9c2-4f0e59e2cbcc"/>
  </ds:schemaRefs>
</ds:datastoreItem>
</file>

<file path=customXml/itemProps2.xml><?xml version="1.0" encoding="utf-8"?>
<ds:datastoreItem xmlns:ds="http://schemas.openxmlformats.org/officeDocument/2006/customXml" ds:itemID="{2D446390-8521-40A2-A462-EA068123BED9}">
  <ds:schemaRefs>
    <ds:schemaRef ds:uri="http://schemas.microsoft.com/sharepoint/v3/contenttype/forms"/>
  </ds:schemaRefs>
</ds:datastoreItem>
</file>

<file path=customXml/itemProps3.xml><?xml version="1.0" encoding="utf-8"?>
<ds:datastoreItem xmlns:ds="http://schemas.openxmlformats.org/officeDocument/2006/customXml" ds:itemID="{43740487-5C71-4948-86F5-90F40509E8FA}"/>
</file>

<file path=docMetadata/LabelInfo.xml><?xml version="1.0" encoding="utf-8"?>
<clbl:labelList xmlns:clbl="http://schemas.microsoft.com/office/2020/mipLabelMetadata">
  <clbl:label id="{f42aa342-8706-4288-bd11-ebb85995028c}" enabled="1" method="Standard" siteId="{72f988bf-86f1-41af-91ab-2d7cd011db47}" removed="0"/>
  <clbl:label id="{f646c1bf-c8cb-41f2-9002-bbd9039e6578}" enabled="0" method="" siteId="{f646c1bf-c8cb-41f2-9002-bbd9039e6578}" removed="1"/>
</clbl:labelList>
</file>

<file path=docProps/app.xml><?xml version="1.0" encoding="utf-8"?>
<Properties xmlns="http://schemas.openxmlformats.org/officeDocument/2006/extended-properties" xmlns:vt="http://schemas.openxmlformats.org/officeDocument/2006/docPropsVTypes">
  <Template/>
  <TotalTime>1</TotalTime>
  <Words>807</Words>
  <Application>Microsoft Macintosh PowerPoint</Application>
  <PresentationFormat>Widescreen</PresentationFormat>
  <Paragraphs>45</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DM Sans</vt:lpstr>
      <vt:lpstr>Monoline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Monique Di Pietro</dc:creator>
  <cp:lastModifiedBy>Monique Di Pietro</cp:lastModifiedBy>
  <cp:revision>1</cp:revision>
  <dcterms:created xsi:type="dcterms:W3CDTF">2026-04-07T15:23:57Z</dcterms:created>
  <dcterms:modified xsi:type="dcterms:W3CDTF">2026-04-07T15:25:08Z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0x010100F6AA3B26E0EEDF4D8AC1CCC7C655856E</vt:lpwstr>
  </property>
  <property fmtid="{D5CDD505-2E9C-101B-9397-08002B2CF9AE}" pid="3" name="MediaServiceImageTags">
    <vt:lpwstr/>
  </property>
  <property fmtid="{D5CDD505-2E9C-101B-9397-08002B2CF9AE}" pid="4" name="Order">
    <vt:r8>5475000</vt:r8>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